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04"/>
    <p:restoredTop sz="80260"/>
  </p:normalViewPr>
  <p:slideViewPr>
    <p:cSldViewPr snapToGrid="0" snapToObjects="1">
      <p:cViewPr varScale="1">
        <p:scale>
          <a:sx n="49" d="100"/>
          <a:sy n="49" d="100"/>
        </p:scale>
        <p:origin x="1640" y="184"/>
      </p:cViewPr>
      <p:guideLst/>
    </p:cSldViewPr>
  </p:slideViewPr>
  <p:notesTextViewPr>
    <p:cViewPr>
      <p:scale>
        <a:sx n="1" d="1"/>
        <a:sy n="1" d="1"/>
      </p:scale>
      <p:origin x="0" y="0"/>
    </p:cViewPr>
  </p:notesTextViewPr>
  <p:notesViewPr>
    <p:cSldViewPr snapToGrid="0" snapToObjects="1">
      <p:cViewPr varScale="1">
        <p:scale>
          <a:sx n="48" d="100"/>
          <a:sy n="48" d="100"/>
        </p:scale>
        <p:origin x="3032" y="200"/>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80B65-0445-FE48-830A-01D66F4FA46F}" type="datetimeFigureOut">
              <a:rPr lang="en-US" smtClean="0"/>
              <a:t>3/4/16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A9BCC3-9EF2-DC41-9486-E50246423197}" type="slidenum">
              <a:rPr lang="en-US" smtClean="0"/>
              <a:t>‹#›</a:t>
            </a:fld>
            <a:endParaRPr lang="en-US"/>
          </a:p>
        </p:txBody>
      </p:sp>
    </p:spTree>
    <p:extLst>
      <p:ext uri="{BB962C8B-B14F-4D97-AF65-F5344CB8AC3E}">
        <p14:creationId xmlns:p14="http://schemas.microsoft.com/office/powerpoint/2010/main" val="2073092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A9BCC3-9EF2-DC41-9486-E50246423197}" type="slidenum">
              <a:rPr lang="en-US" smtClean="0"/>
              <a:t>1</a:t>
            </a:fld>
            <a:endParaRPr lang="en-US"/>
          </a:p>
        </p:txBody>
      </p:sp>
    </p:spTree>
    <p:extLst>
      <p:ext uri="{BB962C8B-B14F-4D97-AF65-F5344CB8AC3E}">
        <p14:creationId xmlns:p14="http://schemas.microsoft.com/office/powerpoint/2010/main" val="2097467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 VICTORIOUS WOMAN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A9BCC3-9EF2-DC41-9486-E50246423197}" type="slidenum">
              <a:rPr lang="en-US" smtClean="0"/>
              <a:t>2</a:t>
            </a:fld>
            <a:endParaRPr lang="en-US"/>
          </a:p>
        </p:txBody>
      </p:sp>
    </p:spTree>
    <p:extLst>
      <p:ext uri="{BB962C8B-B14F-4D97-AF65-F5344CB8AC3E}">
        <p14:creationId xmlns:p14="http://schemas.microsoft.com/office/powerpoint/2010/main" val="1686857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4023" y="564776"/>
            <a:ext cx="3305611" cy="2479208"/>
          </a:xfrm>
        </p:spPr>
      </p:sp>
      <p:sp>
        <p:nvSpPr>
          <p:cNvPr id="3" name="Notes Placeholder 2"/>
          <p:cNvSpPr>
            <a:spLocks noGrp="1"/>
          </p:cNvSpPr>
          <p:nvPr>
            <p:ph type="body" idx="1"/>
          </p:nvPr>
        </p:nvSpPr>
        <p:spPr>
          <a:xfrm>
            <a:off x="685800" y="3297894"/>
            <a:ext cx="5486400" cy="3600450"/>
          </a:xfrm>
        </p:spPr>
        <p:txBody>
          <a:bodyPr/>
          <a:lstStyle/>
          <a:p>
            <a:r>
              <a:rPr lang="en-US" sz="1200" i="1" kern="1200" dirty="0" smtClean="0">
                <a:solidFill>
                  <a:schemeClr val="tx1"/>
                </a:solidFill>
                <a:effectLst/>
                <a:latin typeface="+mn-lt"/>
                <a:ea typeface="+mn-ea"/>
                <a:cs typeface="+mn-cs"/>
              </a:rPr>
              <a:t>“But the Lord is faithful, and he will strengthen you and protect you from the evil one.</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We have confidence in the Lord….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May the Lord direct your hearts into God’s love and Christ’s perseverance.”</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2 Thessalonians 3:3-5</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Bible is full of stories of apparent defeat which often turn into victory. History is also replete with such stories from every nation. Your family may have its own stories to tell of discouragement and what seemed like failure that turned into happiness and victory. Perhaps your own life will testify to similar events with happy endings. God has promised us victory. And we can look forward to that glorious, victorious day when Jesus comes to take us to our heavenly home.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promise gives us confidence and can help lead us to victory. “But the Lord is faithful, and he will strengthen you and protect you from the evil one. We have confidence in the Lord that you are doing and will continue to do the things we command. May the Lord direct your hearts into God’s love and Christ’s perseverance” (2 Thessalonians 3:3-5).</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we look back on our lives, we can see how God has led and blessed us. At various times in our experience, we may not see the way ahead. Disappointments and sorrows may overwhelm us.  But it is our reaction to failure and the bad times that can help make us victorious and courageous women. Through bad times we can learn lessons of dependence upon God, the power of prayer, and the strength of love. The bad times can make us </a:t>
            </a:r>
            <a:r>
              <a:rPr lang="en-US" sz="1200" i="1" kern="1200" dirty="0" smtClean="0">
                <a:solidFill>
                  <a:schemeClr val="tx1"/>
                </a:solidFill>
                <a:effectLst/>
                <a:latin typeface="+mn-lt"/>
                <a:ea typeface="+mn-ea"/>
                <a:cs typeface="+mn-cs"/>
              </a:rPr>
              <a:t>bitte</a:t>
            </a:r>
            <a:r>
              <a:rPr lang="en-US" sz="1200" kern="1200" dirty="0" smtClean="0">
                <a:solidFill>
                  <a:schemeClr val="tx1"/>
                </a:solidFill>
                <a:effectLst/>
                <a:latin typeface="+mn-lt"/>
                <a:ea typeface="+mn-ea"/>
                <a:cs typeface="+mn-cs"/>
              </a:rPr>
              <a:t>r or </a:t>
            </a:r>
            <a:r>
              <a:rPr lang="en-US" sz="1200" i="1" kern="1200" dirty="0" smtClean="0">
                <a:solidFill>
                  <a:schemeClr val="tx1"/>
                </a:solidFill>
                <a:effectLst/>
                <a:latin typeface="+mn-lt"/>
                <a:ea typeface="+mn-ea"/>
                <a:cs typeface="+mn-cs"/>
              </a:rPr>
              <a:t>better</a:t>
            </a:r>
            <a:r>
              <a:rPr lang="en-US" sz="1200" kern="1200" dirty="0" smtClean="0">
                <a:solidFill>
                  <a:schemeClr val="tx1"/>
                </a:solidFill>
                <a:effectLst/>
                <a:latin typeface="+mn-lt"/>
                <a:ea typeface="+mn-ea"/>
                <a:cs typeface="+mn-cs"/>
              </a:rPr>
              <a:t> people.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A9BCC3-9EF2-DC41-9486-E50246423197}" type="slidenum">
              <a:rPr lang="en-US" smtClean="0"/>
              <a:t>3</a:t>
            </a:fld>
            <a:endParaRPr lang="en-US"/>
          </a:p>
        </p:txBody>
      </p:sp>
    </p:spTree>
    <p:extLst>
      <p:ext uri="{BB962C8B-B14F-4D97-AF65-F5344CB8AC3E}">
        <p14:creationId xmlns:p14="http://schemas.microsoft.com/office/powerpoint/2010/main" val="2085134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SAYINGS THAT CAN HELP US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marL="171450" lvl="0" indent="-171450">
              <a:buFont typeface="Arial" charset="0"/>
              <a:buChar char="•"/>
            </a:pPr>
            <a:r>
              <a:rPr lang="en-US" sz="1200" kern="1200" dirty="0" smtClean="0">
                <a:solidFill>
                  <a:schemeClr val="tx1"/>
                </a:solidFill>
                <a:effectLst/>
                <a:latin typeface="+mn-lt"/>
                <a:ea typeface="+mn-ea"/>
                <a:cs typeface="+mn-cs"/>
              </a:rPr>
              <a:t>“Success is the flip side of failure.”</a:t>
            </a:r>
          </a:p>
          <a:p>
            <a:pPr marL="171450" lvl="0" indent="-171450">
              <a:buFont typeface="Arial" charset="0"/>
              <a:buChar char="•"/>
            </a:pPr>
            <a:r>
              <a:rPr lang="en-US" sz="1200" kern="1200" dirty="0" smtClean="0">
                <a:solidFill>
                  <a:schemeClr val="tx1"/>
                </a:solidFill>
                <a:effectLst/>
                <a:latin typeface="+mn-lt"/>
                <a:ea typeface="+mn-ea"/>
                <a:cs typeface="+mn-cs"/>
              </a:rPr>
              <a:t>“Success is failure turned inside out, the silver tint to the clouds of doubt.”</a:t>
            </a:r>
          </a:p>
          <a:p>
            <a:pPr marL="171450" lvl="0" indent="-171450">
              <a:buFont typeface="Arial" charset="0"/>
              <a:buChar char="•"/>
            </a:pPr>
            <a:r>
              <a:rPr lang="en-US" sz="1200" kern="1200" dirty="0" smtClean="0">
                <a:solidFill>
                  <a:schemeClr val="tx1"/>
                </a:solidFill>
                <a:effectLst/>
                <a:latin typeface="+mn-lt"/>
                <a:ea typeface="+mn-ea"/>
                <a:cs typeface="+mn-cs"/>
              </a:rPr>
              <a:t>“Don’t give up. Learn from each failure, and you will have success. God has not called you to failure, but to success.”  </a:t>
            </a:r>
          </a:p>
          <a:p>
            <a:pPr marL="171450" lvl="0" indent="-171450">
              <a:buFont typeface="Arial" charset="0"/>
              <a:buChar char="•"/>
            </a:pPr>
            <a:r>
              <a:rPr lang="en-US" sz="1200" kern="1200" dirty="0" smtClean="0">
                <a:solidFill>
                  <a:schemeClr val="tx1"/>
                </a:solidFill>
                <a:effectLst/>
                <a:latin typeface="+mn-lt"/>
                <a:ea typeface="+mn-ea"/>
                <a:cs typeface="+mn-cs"/>
              </a:rPr>
              <a:t>“When the going gets tough, the tough get going.”</a:t>
            </a:r>
          </a:p>
          <a:p>
            <a:pPr marL="171450" lvl="0" indent="-171450">
              <a:buFont typeface="Arial" charset="0"/>
              <a:buChar char="•"/>
            </a:pPr>
            <a:r>
              <a:rPr lang="en-US" sz="1200" kern="1200" dirty="0" smtClean="0">
                <a:solidFill>
                  <a:schemeClr val="tx1"/>
                </a:solidFill>
                <a:effectLst/>
                <a:latin typeface="+mn-lt"/>
                <a:ea typeface="+mn-ea"/>
                <a:cs typeface="+mn-cs"/>
              </a:rPr>
              <a:t>“If at first you don’t succeed, try, try again. </a:t>
            </a:r>
            <a:r>
              <a:rPr lang="en-US" sz="1200" kern="1200" dirty="0" err="1" smtClean="0">
                <a:solidFill>
                  <a:schemeClr val="tx1"/>
                </a:solidFill>
                <a:effectLst/>
                <a:latin typeface="+mn-lt"/>
                <a:ea typeface="+mn-ea"/>
                <a:cs typeface="+mn-cs"/>
              </a:rPr>
              <a:t>‘Tis</a:t>
            </a:r>
            <a:r>
              <a:rPr lang="en-US" sz="1200" kern="1200" dirty="0" smtClean="0">
                <a:solidFill>
                  <a:schemeClr val="tx1"/>
                </a:solidFill>
                <a:effectLst/>
                <a:latin typeface="+mn-lt"/>
                <a:ea typeface="+mn-ea"/>
                <a:cs typeface="+mn-cs"/>
              </a:rPr>
              <a:t> a lesson all should heed, try again.”</a:t>
            </a:r>
          </a:p>
          <a:p>
            <a:pPr marL="171450" lvl="0" indent="-171450">
              <a:buFont typeface="Arial" charset="0"/>
              <a:buChar char="•"/>
            </a:pPr>
            <a:r>
              <a:rPr lang="en-US" sz="1200" kern="1200" dirty="0" smtClean="0">
                <a:solidFill>
                  <a:schemeClr val="tx1"/>
                </a:solidFill>
                <a:effectLst/>
                <a:latin typeface="+mn-lt"/>
                <a:ea typeface="+mn-ea"/>
                <a:cs typeface="+mn-cs"/>
              </a:rPr>
              <a:t>“Anything worth doing is worth doing well.”</a:t>
            </a:r>
          </a:p>
          <a:p>
            <a:pPr marL="171450" lvl="0" indent="-171450">
              <a:buFont typeface="Arial" charset="0"/>
              <a:buChar char="•"/>
            </a:pPr>
            <a:r>
              <a:rPr lang="en-US" sz="1200" kern="1200" dirty="0" smtClean="0">
                <a:solidFill>
                  <a:schemeClr val="tx1"/>
                </a:solidFill>
                <a:effectLst/>
                <a:latin typeface="+mn-lt"/>
                <a:ea typeface="+mn-ea"/>
                <a:cs typeface="+mn-cs"/>
              </a:rPr>
              <a:t>“There’s no shame in failing. The shame is in not learning from your failures.”</a:t>
            </a:r>
          </a:p>
          <a:p>
            <a:pPr marL="0" indent="0">
              <a:buFont typeface="Arial"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A9BCC3-9EF2-DC41-9486-E50246423197}" type="slidenum">
              <a:rPr lang="en-US" smtClean="0"/>
              <a:t>4</a:t>
            </a:fld>
            <a:endParaRPr lang="en-US"/>
          </a:p>
        </p:txBody>
      </p:sp>
    </p:spTree>
    <p:extLst>
      <p:ext uri="{BB962C8B-B14F-4D97-AF65-F5344CB8AC3E}">
        <p14:creationId xmlns:p14="http://schemas.microsoft.com/office/powerpoint/2010/main" val="1728355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5082" y="484094"/>
            <a:ext cx="2698376" cy="2023782"/>
          </a:xfrm>
        </p:spPr>
      </p:sp>
      <p:sp>
        <p:nvSpPr>
          <p:cNvPr id="3" name="Notes Placeholder 2"/>
          <p:cNvSpPr>
            <a:spLocks noGrp="1"/>
          </p:cNvSpPr>
          <p:nvPr>
            <p:ph type="body" idx="1"/>
          </p:nvPr>
        </p:nvSpPr>
        <p:spPr>
          <a:xfrm>
            <a:off x="685800" y="2544857"/>
            <a:ext cx="5486400" cy="3600450"/>
          </a:xfrm>
        </p:spPr>
        <p:txBody>
          <a:bodyPr/>
          <a:lstStyle/>
          <a:p>
            <a:r>
              <a:rPr lang="en-US" sz="1200" b="1" kern="1200" dirty="0" smtClean="0">
                <a:solidFill>
                  <a:schemeClr val="tx1"/>
                </a:solidFill>
                <a:effectLst/>
                <a:latin typeface="+mn-lt"/>
                <a:ea typeface="+mn-ea"/>
                <a:cs typeface="+mn-cs"/>
              </a:rPr>
              <a:t>WHAT TO DO WITH FAILURE</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1.</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Acknowledge it</a:t>
            </a:r>
            <a:r>
              <a:rPr lang="en-US" sz="1200"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Stop trying to excuse it. Because of sin, all human beings experience failure. No one is perfect. Confession of our failures allows for the grace of forgiveness and the opportunity for change.</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2.</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Thank God for it.</a:t>
            </a:r>
            <a:r>
              <a:rPr lang="en-US" sz="1200" kern="1200" dirty="0" smtClean="0">
                <a:solidFill>
                  <a:schemeClr val="tx1"/>
                </a:solidFill>
                <a:effectLst/>
                <a:latin typeface="+mn-lt"/>
                <a:ea typeface="+mn-ea"/>
                <a:cs typeface="+mn-cs"/>
              </a:rPr>
              <a:t> Defeat often shows us our inability to do the will of God without His aid. When we let go and let God, He can often work miracles for change. Then we can look back and say, “Thank you, Lord, for the miracle you wrought.”</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3.</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Learn from it.</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 learn by the things we suffer. We gain experience from failure and </a:t>
            </a:r>
            <a:r>
              <a:rPr lang="en-US" sz="1200" kern="1200" dirty="0" err="1" smtClean="0">
                <a:solidFill>
                  <a:schemeClr val="tx1"/>
                </a:solidFill>
                <a:effectLst/>
                <a:latin typeface="+mn-lt"/>
                <a:ea typeface="+mn-ea"/>
                <a:cs typeface="+mn-cs"/>
              </a:rPr>
              <a:t>lear</a:t>
            </a:r>
            <a:r>
              <a:rPr lang="en-US" sz="1200" kern="1200" dirty="0" smtClean="0">
                <a:solidFill>
                  <a:schemeClr val="tx1"/>
                </a:solidFill>
                <a:effectLst/>
                <a:latin typeface="+mn-lt"/>
                <a:ea typeface="+mn-ea"/>
                <a:cs typeface="+mn-cs"/>
              </a:rPr>
              <a:t> how to avoid it in the future. Be open to new ideas or suggestions.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4.</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Use it as a stepping stone to success</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Sometimes we weep and pray over apparent failures, but they can be times of learning and improvement if we hold onto our confidence in the way God has led us. God will make the way clear. Success will come.</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5.</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Overcome it.</a:t>
            </a:r>
            <a:r>
              <a:rPr lang="en-US" sz="1200" kern="1200" dirty="0" smtClean="0">
                <a:solidFill>
                  <a:schemeClr val="tx1"/>
                </a:solidFill>
                <a:effectLst/>
                <a:latin typeface="+mn-lt"/>
                <a:ea typeface="+mn-ea"/>
                <a:cs typeface="+mn-cs"/>
              </a:rPr>
              <a:t> All failure is not sin, but all sin is failure. If sin is our problem, then by the grace of God we can overcome. The methods are SCRIPTURE (“It is written,” said Jesus), HOLY SPIRIT (Jesus gives us the Spirit for the battle against sin), PRAYER (true prayer takes hold of God and gives us the victory), SINGING (it is one of the methods Jesus used, and it is a powerful tool for women today), and the MINISTRY OF ANGELS (we should not overlook the ministry of angels).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6.</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Transform it</a:t>
            </a:r>
            <a:r>
              <a:rPr lang="en-US" sz="1200" kern="1200" dirty="0" smtClean="0">
                <a:solidFill>
                  <a:schemeClr val="tx1"/>
                </a:solidFill>
                <a:effectLst/>
                <a:latin typeface="+mn-lt"/>
                <a:ea typeface="+mn-ea"/>
                <a:cs typeface="+mn-cs"/>
              </a:rPr>
              <a:t>. It is possible to turn a defeat into victory. Sometimes all that is necessary is just a change of the way we look at things. The successful Christian woman will see a possibility in every failure. She will seek, by God’s power, to transform that failure into success.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Many stories abound which testify to what women have done when failure occurred in their lives.  Success and good came from their apparent defeats. Share your story. You can be a victorious woman by God’s grace and your constant dependence on Him.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A9BCC3-9EF2-DC41-9486-E50246423197}" type="slidenum">
              <a:rPr lang="en-US" smtClean="0"/>
              <a:t>5</a:t>
            </a:fld>
            <a:endParaRPr lang="en-US"/>
          </a:p>
        </p:txBody>
      </p:sp>
    </p:spTree>
    <p:extLst>
      <p:ext uri="{BB962C8B-B14F-4D97-AF65-F5344CB8AC3E}">
        <p14:creationId xmlns:p14="http://schemas.microsoft.com/office/powerpoint/2010/main" val="1345741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RATE YOURSELF</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 a scale of 1 to 5, rate yourself in the way you deal with failure and disappointment. Five is the best.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A9BCC3-9EF2-DC41-9486-E50246423197}" type="slidenum">
              <a:rPr lang="en-US" smtClean="0"/>
              <a:t>6</a:t>
            </a:fld>
            <a:endParaRPr lang="en-US"/>
          </a:p>
        </p:txBody>
      </p:sp>
    </p:spTree>
    <p:extLst>
      <p:ext uri="{BB962C8B-B14F-4D97-AF65-F5344CB8AC3E}">
        <p14:creationId xmlns:p14="http://schemas.microsoft.com/office/powerpoint/2010/main" val="1445953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PERSONAL GROWTH EXERCISES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1.</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Divide a sheet of paper into two columns. In the first column make a list of three major failures or disappointments in your life. In the second column write down at least one thing you have learned from each experience.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2.</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Look up the following texts. What does each one tell you about what to do with failure?  Jude 24; 1 John 1:9; Philippians 3:13,14; 4:13; Proverbs 28:13; 1 Corinthians 15:57; Isaiah 61:3; Romans 8:28.</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3.</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“As the world’s Redeemer, Christ was constantly confronted with apparent failure,” says Ellen White. How did He deal with these discouraging circumstances? Read pages 678, 679 of </a:t>
            </a:r>
            <a:r>
              <a:rPr lang="en-US" sz="1200" i="1" kern="1200" dirty="0" smtClean="0">
                <a:solidFill>
                  <a:schemeClr val="tx1"/>
                </a:solidFill>
                <a:effectLst/>
                <a:latin typeface="+mn-lt"/>
                <a:ea typeface="+mn-ea"/>
                <a:cs typeface="+mn-cs"/>
              </a:rPr>
              <a:t>The Desire of Ages.</a:t>
            </a:r>
            <a:r>
              <a:rPr lang="en-US" sz="1200" kern="1200" dirty="0" smtClean="0">
                <a:solidFill>
                  <a:schemeClr val="tx1"/>
                </a:solidFill>
                <a:effectLst/>
                <a:latin typeface="+mn-lt"/>
                <a:ea typeface="+mn-ea"/>
                <a:cs typeface="+mn-cs"/>
              </a:rPr>
              <a:t> Find four ways Jesus dealt with failure.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4.</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Collect biographies of people who have taken failure and turned it into an opportunity for success. An example is </a:t>
            </a:r>
            <a:r>
              <a:rPr lang="en-US" sz="1200" i="1" kern="1200" dirty="0" smtClean="0">
                <a:solidFill>
                  <a:schemeClr val="tx1"/>
                </a:solidFill>
                <a:effectLst/>
                <a:latin typeface="+mn-lt"/>
                <a:ea typeface="+mn-ea"/>
                <a:cs typeface="+mn-cs"/>
              </a:rPr>
              <a:t>Think Big</a:t>
            </a:r>
            <a:r>
              <a:rPr lang="en-US" sz="1200" kern="1200" dirty="0" smtClean="0">
                <a:solidFill>
                  <a:schemeClr val="tx1"/>
                </a:solidFill>
                <a:effectLst/>
                <a:latin typeface="+mn-lt"/>
                <a:ea typeface="+mn-ea"/>
                <a:cs typeface="+mn-cs"/>
              </a:rPr>
              <a:t> by Ben Carson. M.D.</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A9BCC3-9EF2-DC41-9486-E50246423197}" type="slidenum">
              <a:rPr lang="en-US" smtClean="0"/>
              <a:t>7</a:t>
            </a:fld>
            <a:endParaRPr lang="en-US"/>
          </a:p>
        </p:txBody>
      </p:sp>
    </p:spTree>
    <p:extLst>
      <p:ext uri="{BB962C8B-B14F-4D97-AF65-F5344CB8AC3E}">
        <p14:creationId xmlns:p14="http://schemas.microsoft.com/office/powerpoint/2010/main" val="664261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SUCCESS PRINCIPLE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With God’s help every failure can become a stepping-stone to success.</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A9BCC3-9EF2-DC41-9486-E50246423197}" type="slidenum">
              <a:rPr lang="en-US" smtClean="0"/>
              <a:t>8</a:t>
            </a:fld>
            <a:endParaRPr lang="en-US"/>
          </a:p>
        </p:txBody>
      </p:sp>
    </p:spTree>
    <p:extLst>
      <p:ext uri="{BB962C8B-B14F-4D97-AF65-F5344CB8AC3E}">
        <p14:creationId xmlns:p14="http://schemas.microsoft.com/office/powerpoint/2010/main" val="869150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MY PRAYER FOR TODAY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Dear Father and Friend, You are the One who understands. You are the One who guards and guides and gives us victory. It is only by Your grace and power that I can possibly hope to succeed in this life. Thank You for being My provider for everything. Thank You for giving me victory in all circumstances. When I fail and am discouraged, help me to always trust You and to remember Your promises to always be with me.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A9BCC3-9EF2-DC41-9486-E50246423197}" type="slidenum">
              <a:rPr lang="en-US" smtClean="0"/>
              <a:t>9</a:t>
            </a:fld>
            <a:endParaRPr lang="en-US"/>
          </a:p>
        </p:txBody>
      </p:sp>
    </p:spTree>
    <p:extLst>
      <p:ext uri="{BB962C8B-B14F-4D97-AF65-F5344CB8AC3E}">
        <p14:creationId xmlns:p14="http://schemas.microsoft.com/office/powerpoint/2010/main" val="1663417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0587370-AAE5-A640-82BC-8DCF9820D9D5}"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55F83-9EB1-3146-9BC4-48BB0FACABF6}" type="slidenum">
              <a:rPr lang="en-US" smtClean="0"/>
              <a:t>‹#›</a:t>
            </a:fld>
            <a:endParaRPr lang="en-US"/>
          </a:p>
        </p:txBody>
      </p:sp>
    </p:spTree>
    <p:extLst>
      <p:ext uri="{BB962C8B-B14F-4D97-AF65-F5344CB8AC3E}">
        <p14:creationId xmlns:p14="http://schemas.microsoft.com/office/powerpoint/2010/main" val="1024588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587370-AAE5-A640-82BC-8DCF9820D9D5}"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55F83-9EB1-3146-9BC4-48BB0FACABF6}" type="slidenum">
              <a:rPr lang="en-US" smtClean="0"/>
              <a:t>‹#›</a:t>
            </a:fld>
            <a:endParaRPr lang="en-US"/>
          </a:p>
        </p:txBody>
      </p:sp>
    </p:spTree>
    <p:extLst>
      <p:ext uri="{BB962C8B-B14F-4D97-AF65-F5344CB8AC3E}">
        <p14:creationId xmlns:p14="http://schemas.microsoft.com/office/powerpoint/2010/main" val="1493688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587370-AAE5-A640-82BC-8DCF9820D9D5}"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55F83-9EB1-3146-9BC4-48BB0FACABF6}" type="slidenum">
              <a:rPr lang="en-US" smtClean="0"/>
              <a:t>‹#›</a:t>
            </a:fld>
            <a:endParaRPr lang="en-US"/>
          </a:p>
        </p:txBody>
      </p:sp>
    </p:spTree>
    <p:extLst>
      <p:ext uri="{BB962C8B-B14F-4D97-AF65-F5344CB8AC3E}">
        <p14:creationId xmlns:p14="http://schemas.microsoft.com/office/powerpoint/2010/main" val="334180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587370-AAE5-A640-82BC-8DCF9820D9D5}"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55F83-9EB1-3146-9BC4-48BB0FACABF6}" type="slidenum">
              <a:rPr lang="en-US" smtClean="0"/>
              <a:t>‹#›</a:t>
            </a:fld>
            <a:endParaRPr lang="en-US"/>
          </a:p>
        </p:txBody>
      </p:sp>
    </p:spTree>
    <p:extLst>
      <p:ext uri="{BB962C8B-B14F-4D97-AF65-F5344CB8AC3E}">
        <p14:creationId xmlns:p14="http://schemas.microsoft.com/office/powerpoint/2010/main" val="1733508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587370-AAE5-A640-82BC-8DCF9820D9D5}"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55F83-9EB1-3146-9BC4-48BB0FACABF6}" type="slidenum">
              <a:rPr lang="en-US" smtClean="0"/>
              <a:t>‹#›</a:t>
            </a:fld>
            <a:endParaRPr lang="en-US"/>
          </a:p>
        </p:txBody>
      </p:sp>
    </p:spTree>
    <p:extLst>
      <p:ext uri="{BB962C8B-B14F-4D97-AF65-F5344CB8AC3E}">
        <p14:creationId xmlns:p14="http://schemas.microsoft.com/office/powerpoint/2010/main" val="165325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0587370-AAE5-A640-82BC-8DCF9820D9D5}" type="datetimeFigureOut">
              <a:rPr lang="en-US" smtClean="0"/>
              <a:t>3/4/16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55F83-9EB1-3146-9BC4-48BB0FACABF6}" type="slidenum">
              <a:rPr lang="en-US" smtClean="0"/>
              <a:t>‹#›</a:t>
            </a:fld>
            <a:endParaRPr lang="en-US"/>
          </a:p>
        </p:txBody>
      </p:sp>
    </p:spTree>
    <p:extLst>
      <p:ext uri="{BB962C8B-B14F-4D97-AF65-F5344CB8AC3E}">
        <p14:creationId xmlns:p14="http://schemas.microsoft.com/office/powerpoint/2010/main" val="1932180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0587370-AAE5-A640-82BC-8DCF9820D9D5}" type="datetimeFigureOut">
              <a:rPr lang="en-US" smtClean="0"/>
              <a:t>3/4/16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E55F83-9EB1-3146-9BC4-48BB0FACABF6}" type="slidenum">
              <a:rPr lang="en-US" smtClean="0"/>
              <a:t>‹#›</a:t>
            </a:fld>
            <a:endParaRPr lang="en-US"/>
          </a:p>
        </p:txBody>
      </p:sp>
    </p:spTree>
    <p:extLst>
      <p:ext uri="{BB962C8B-B14F-4D97-AF65-F5344CB8AC3E}">
        <p14:creationId xmlns:p14="http://schemas.microsoft.com/office/powerpoint/2010/main" val="2051033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0587370-AAE5-A640-82BC-8DCF9820D9D5}" type="datetimeFigureOut">
              <a:rPr lang="en-US" smtClean="0"/>
              <a:t>3/4/16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E55F83-9EB1-3146-9BC4-48BB0FACABF6}" type="slidenum">
              <a:rPr lang="en-US" smtClean="0"/>
              <a:t>‹#›</a:t>
            </a:fld>
            <a:endParaRPr lang="en-US"/>
          </a:p>
        </p:txBody>
      </p:sp>
    </p:spTree>
    <p:extLst>
      <p:ext uri="{BB962C8B-B14F-4D97-AF65-F5344CB8AC3E}">
        <p14:creationId xmlns:p14="http://schemas.microsoft.com/office/powerpoint/2010/main" val="316667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587370-AAE5-A640-82BC-8DCF9820D9D5}" type="datetimeFigureOut">
              <a:rPr lang="en-US" smtClean="0"/>
              <a:t>3/4/16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E55F83-9EB1-3146-9BC4-48BB0FACABF6}" type="slidenum">
              <a:rPr lang="en-US" smtClean="0"/>
              <a:t>‹#›</a:t>
            </a:fld>
            <a:endParaRPr lang="en-US"/>
          </a:p>
        </p:txBody>
      </p:sp>
    </p:spTree>
    <p:extLst>
      <p:ext uri="{BB962C8B-B14F-4D97-AF65-F5344CB8AC3E}">
        <p14:creationId xmlns:p14="http://schemas.microsoft.com/office/powerpoint/2010/main" val="764144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587370-AAE5-A640-82BC-8DCF9820D9D5}" type="datetimeFigureOut">
              <a:rPr lang="en-US" smtClean="0"/>
              <a:t>3/4/16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55F83-9EB1-3146-9BC4-48BB0FACABF6}" type="slidenum">
              <a:rPr lang="en-US" smtClean="0"/>
              <a:t>‹#›</a:t>
            </a:fld>
            <a:endParaRPr lang="en-US"/>
          </a:p>
        </p:txBody>
      </p:sp>
    </p:spTree>
    <p:extLst>
      <p:ext uri="{BB962C8B-B14F-4D97-AF65-F5344CB8AC3E}">
        <p14:creationId xmlns:p14="http://schemas.microsoft.com/office/powerpoint/2010/main" val="1029108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587370-AAE5-A640-82BC-8DCF9820D9D5}" type="datetimeFigureOut">
              <a:rPr lang="en-US" smtClean="0"/>
              <a:t>3/4/16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55F83-9EB1-3146-9BC4-48BB0FACABF6}" type="slidenum">
              <a:rPr lang="en-US" smtClean="0"/>
              <a:t>‹#›</a:t>
            </a:fld>
            <a:endParaRPr lang="en-US"/>
          </a:p>
        </p:txBody>
      </p:sp>
    </p:spTree>
    <p:extLst>
      <p:ext uri="{BB962C8B-B14F-4D97-AF65-F5344CB8AC3E}">
        <p14:creationId xmlns:p14="http://schemas.microsoft.com/office/powerpoint/2010/main" val="3915858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587370-AAE5-A640-82BC-8DCF9820D9D5}" type="datetimeFigureOut">
              <a:rPr lang="en-US" smtClean="0"/>
              <a:t>3/4/16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E55F83-9EB1-3146-9BC4-48BB0FACABF6}" type="slidenum">
              <a:rPr lang="en-US" smtClean="0"/>
              <a:t>‹#›</a:t>
            </a:fld>
            <a:endParaRPr lang="en-US"/>
          </a:p>
        </p:txBody>
      </p:sp>
    </p:spTree>
    <p:extLst>
      <p:ext uri="{BB962C8B-B14F-4D97-AF65-F5344CB8AC3E}">
        <p14:creationId xmlns:p14="http://schemas.microsoft.com/office/powerpoint/2010/main" val="349137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3355" y="3612995"/>
            <a:ext cx="634568" cy="443900"/>
          </a:xfrm>
          <a:prstGeom prst="rect">
            <a:avLst/>
          </a:prstGeom>
        </p:spPr>
      </p:pic>
    </p:spTree>
    <p:extLst>
      <p:ext uri="{BB962C8B-B14F-4D97-AF65-F5344CB8AC3E}">
        <p14:creationId xmlns:p14="http://schemas.microsoft.com/office/powerpoint/2010/main" val="1949757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4379"/>
            <a:ext cx="9144000" cy="6823621"/>
          </a:xfrm>
        </p:spPr>
      </p:pic>
      <p:sp>
        <p:nvSpPr>
          <p:cNvPr id="2" name="Title 1"/>
          <p:cNvSpPr>
            <a:spLocks noGrp="1"/>
          </p:cNvSpPr>
          <p:nvPr>
            <p:ph type="title"/>
          </p:nvPr>
        </p:nvSpPr>
        <p:spPr>
          <a:xfrm>
            <a:off x="654776" y="4780374"/>
            <a:ext cx="7886700" cy="1325563"/>
          </a:xfrm>
        </p:spPr>
        <p:txBody>
          <a:bodyPr>
            <a:normAutofit/>
          </a:bodyPr>
          <a:lstStyle/>
          <a:p>
            <a:pPr algn="ctr"/>
            <a:r>
              <a:rPr lang="en-US" sz="4000" b="1" dirty="0">
                <a:solidFill>
                  <a:srgbClr val="FF40FF"/>
                </a:solidFill>
              </a:rPr>
              <a:t>A </a:t>
            </a:r>
            <a:r>
              <a:rPr lang="en-US" sz="4000" b="1" i="1" dirty="0">
                <a:solidFill>
                  <a:srgbClr val="FF40FF"/>
                </a:solidFill>
                <a:latin typeface="Palatino Linotype" charset="0"/>
                <a:ea typeface="Palatino Linotype" charset="0"/>
                <a:cs typeface="Palatino Linotype" charset="0"/>
              </a:rPr>
              <a:t>V</a:t>
            </a:r>
            <a:r>
              <a:rPr lang="en-US" sz="4000" b="1" i="1" dirty="0" smtClean="0">
                <a:solidFill>
                  <a:srgbClr val="FF40FF"/>
                </a:solidFill>
                <a:latin typeface="Palatino Linotype" charset="0"/>
                <a:ea typeface="Palatino Linotype" charset="0"/>
                <a:cs typeface="Palatino Linotype" charset="0"/>
              </a:rPr>
              <a:t>ictorious </a:t>
            </a:r>
            <a:r>
              <a:rPr lang="en-US" sz="4000" b="1" dirty="0" smtClean="0">
                <a:solidFill>
                  <a:srgbClr val="FF40FF"/>
                </a:solidFill>
              </a:rPr>
              <a:t>Woman: </a:t>
            </a:r>
            <a:r>
              <a:rPr lang="en-US" sz="3600" b="1" i="1" dirty="0" smtClean="0">
                <a:solidFill>
                  <a:schemeClr val="bg1"/>
                </a:solidFill>
                <a:latin typeface="Palatino Linotype" charset="0"/>
                <a:ea typeface="Palatino Linotype" charset="0"/>
                <a:cs typeface="Palatino Linotype" charset="0"/>
              </a:rPr>
              <a:t>Lesson 11</a:t>
            </a:r>
            <a:endParaRPr lang="en-US" sz="3600" i="1" dirty="0">
              <a:solidFill>
                <a:schemeClr val="bg1"/>
              </a:solidFill>
              <a:latin typeface="Palatino Linotype" charset="0"/>
              <a:ea typeface="Palatino Linotype" charset="0"/>
              <a:cs typeface="Palatino Linotype" charset="0"/>
            </a:endParaRPr>
          </a:p>
        </p:txBody>
      </p:sp>
    </p:spTree>
    <p:extLst>
      <p:ext uri="{BB962C8B-B14F-4D97-AF65-F5344CB8AC3E}">
        <p14:creationId xmlns:p14="http://schemas.microsoft.com/office/powerpoint/2010/main" val="777958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2635522"/>
            <a:ext cx="7886700" cy="3869781"/>
          </a:xfrm>
        </p:spPr>
        <p:txBody>
          <a:bodyPr>
            <a:normAutofit/>
          </a:bodyPr>
          <a:lstStyle/>
          <a:p>
            <a:pPr marL="0" indent="0" algn="ctr">
              <a:lnSpc>
                <a:spcPct val="100000"/>
              </a:lnSpc>
              <a:buNone/>
            </a:pPr>
            <a:r>
              <a:rPr lang="en-US" sz="3200" i="1" dirty="0"/>
              <a:t>“But the Lord is faithful, and he will strengthen you and protect you from the evil </a:t>
            </a:r>
            <a:r>
              <a:rPr lang="en-US" sz="3200" i="1" dirty="0" smtClean="0"/>
              <a:t>one.</a:t>
            </a:r>
            <a:r>
              <a:rPr lang="en-US" sz="3200" dirty="0"/>
              <a:t> </a:t>
            </a:r>
            <a:r>
              <a:rPr lang="en-US" sz="3200" i="1" dirty="0" smtClean="0"/>
              <a:t>We </a:t>
            </a:r>
            <a:r>
              <a:rPr lang="en-US" sz="3200" i="1" dirty="0"/>
              <a:t>have confidence in the Lord…. </a:t>
            </a:r>
            <a:r>
              <a:rPr lang="en-US" sz="3200" i="1" dirty="0" smtClean="0"/>
              <a:t>May </a:t>
            </a:r>
            <a:r>
              <a:rPr lang="en-US" sz="3200" i="1" dirty="0"/>
              <a:t>the Lord direct your hearts into God’s love and Christ’s perseverance.”</a:t>
            </a:r>
            <a:r>
              <a:rPr lang="en-US" sz="3200" dirty="0"/>
              <a:t> </a:t>
            </a:r>
          </a:p>
          <a:p>
            <a:pPr marL="0" indent="0" algn="ctr">
              <a:lnSpc>
                <a:spcPct val="100000"/>
              </a:lnSpc>
              <a:buNone/>
            </a:pPr>
            <a:r>
              <a:rPr lang="en-US" dirty="0"/>
              <a:t>2 Thessalonians 3:3-5</a:t>
            </a:r>
          </a:p>
        </p:txBody>
      </p:sp>
    </p:spTree>
    <p:extLst>
      <p:ext uri="{BB962C8B-B14F-4D97-AF65-F5344CB8AC3E}">
        <p14:creationId xmlns:p14="http://schemas.microsoft.com/office/powerpoint/2010/main" val="1703261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70263" y="966017"/>
            <a:ext cx="5016138" cy="1325563"/>
          </a:xfrm>
        </p:spPr>
        <p:txBody>
          <a:bodyPr>
            <a:normAutofit/>
          </a:bodyPr>
          <a:lstStyle/>
          <a:p>
            <a:pPr algn="ctr"/>
            <a:r>
              <a:rPr lang="en-US" sz="4000" b="1" dirty="0">
                <a:solidFill>
                  <a:schemeClr val="bg1"/>
                </a:solidFill>
                <a:latin typeface="+mn-lt"/>
              </a:rPr>
              <a:t>SAYINGS THAT CAN </a:t>
            </a:r>
            <a:r>
              <a:rPr lang="en-US" sz="4000" b="1" dirty="0" smtClean="0">
                <a:solidFill>
                  <a:schemeClr val="bg1"/>
                </a:solidFill>
                <a:latin typeface="+mn-lt"/>
              </a:rPr>
              <a:t/>
            </a:r>
            <a:br>
              <a:rPr lang="en-US" sz="4000" b="1" dirty="0" smtClean="0">
                <a:solidFill>
                  <a:schemeClr val="bg1"/>
                </a:solidFill>
                <a:latin typeface="+mn-lt"/>
              </a:rPr>
            </a:br>
            <a:r>
              <a:rPr lang="en-US" sz="4000" b="1" dirty="0" smtClean="0">
                <a:solidFill>
                  <a:schemeClr val="bg1"/>
                </a:solidFill>
                <a:latin typeface="+mn-lt"/>
              </a:rPr>
              <a:t>HELP </a:t>
            </a:r>
            <a:r>
              <a:rPr lang="en-US" sz="4000" b="1" dirty="0">
                <a:solidFill>
                  <a:schemeClr val="bg1"/>
                </a:solidFill>
                <a:latin typeface="+mn-lt"/>
              </a:rPr>
              <a:t>US </a:t>
            </a:r>
            <a:endParaRPr lang="en-US" sz="4000" dirty="0">
              <a:solidFill>
                <a:schemeClr val="bg1"/>
              </a:solidFill>
              <a:latin typeface="+mn-lt"/>
            </a:endParaRPr>
          </a:p>
        </p:txBody>
      </p:sp>
      <p:sp>
        <p:nvSpPr>
          <p:cNvPr id="3" name="Content Placeholder 2"/>
          <p:cNvSpPr>
            <a:spLocks noGrp="1"/>
          </p:cNvSpPr>
          <p:nvPr>
            <p:ph idx="1"/>
          </p:nvPr>
        </p:nvSpPr>
        <p:spPr>
          <a:xfrm>
            <a:off x="628650" y="3105784"/>
            <a:ext cx="7886700" cy="3295015"/>
          </a:xfrm>
        </p:spPr>
        <p:txBody>
          <a:bodyPr>
            <a:normAutofit/>
          </a:bodyPr>
          <a:lstStyle/>
          <a:p>
            <a:pPr marL="0" lvl="0" indent="0" algn="ctr">
              <a:lnSpc>
                <a:spcPct val="100000"/>
              </a:lnSpc>
              <a:buNone/>
            </a:pPr>
            <a:r>
              <a:rPr lang="en-US" sz="3200" dirty="0"/>
              <a:t>“Don’t give up. Learn from each failure, and you will have success. God has not called you to failure, but to success.”  </a:t>
            </a:r>
          </a:p>
        </p:txBody>
      </p:sp>
    </p:spTree>
    <p:extLst>
      <p:ext uri="{BB962C8B-B14F-4D97-AF65-F5344CB8AC3E}">
        <p14:creationId xmlns:p14="http://schemas.microsoft.com/office/powerpoint/2010/main" val="1507652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4504" y="992144"/>
            <a:ext cx="6399167" cy="1325563"/>
          </a:xfrm>
        </p:spPr>
        <p:txBody>
          <a:bodyPr>
            <a:normAutofit/>
          </a:bodyPr>
          <a:lstStyle/>
          <a:p>
            <a:pPr algn="ctr"/>
            <a:r>
              <a:rPr lang="en-US" sz="4000" b="1" dirty="0">
                <a:solidFill>
                  <a:schemeClr val="bg1"/>
                </a:solidFill>
                <a:latin typeface="+mn-lt"/>
              </a:rPr>
              <a:t>WHAT TO </a:t>
            </a:r>
            <a:r>
              <a:rPr lang="en-US" sz="4000" b="1">
                <a:solidFill>
                  <a:schemeClr val="bg1"/>
                </a:solidFill>
                <a:latin typeface="+mn-lt"/>
              </a:rPr>
              <a:t>DO </a:t>
            </a:r>
            <a:r>
              <a:rPr lang="en-US" sz="4000" b="1" smtClean="0">
                <a:solidFill>
                  <a:schemeClr val="bg1"/>
                </a:solidFill>
                <a:latin typeface="+mn-lt"/>
              </a:rPr>
              <a:t/>
            </a:r>
            <a:br>
              <a:rPr lang="en-US" sz="4000" b="1" smtClean="0">
                <a:solidFill>
                  <a:schemeClr val="bg1"/>
                </a:solidFill>
                <a:latin typeface="+mn-lt"/>
              </a:rPr>
            </a:br>
            <a:r>
              <a:rPr lang="en-US" sz="4000" b="1" smtClean="0">
                <a:solidFill>
                  <a:schemeClr val="bg1"/>
                </a:solidFill>
                <a:latin typeface="+mn-lt"/>
              </a:rPr>
              <a:t>WITH </a:t>
            </a:r>
            <a:r>
              <a:rPr lang="en-US" sz="4000" b="1" dirty="0">
                <a:solidFill>
                  <a:schemeClr val="bg1"/>
                </a:solidFill>
                <a:latin typeface="+mn-lt"/>
              </a:rPr>
              <a:t>FAILURE</a:t>
            </a:r>
            <a:r>
              <a:rPr lang="en-US" sz="4000" dirty="0">
                <a:solidFill>
                  <a:schemeClr val="bg1"/>
                </a:solidFill>
                <a:latin typeface="+mn-lt"/>
              </a:rPr>
              <a:t> </a:t>
            </a:r>
          </a:p>
        </p:txBody>
      </p:sp>
      <p:sp>
        <p:nvSpPr>
          <p:cNvPr id="3" name="Content Placeholder 2"/>
          <p:cNvSpPr>
            <a:spLocks noGrp="1"/>
          </p:cNvSpPr>
          <p:nvPr>
            <p:ph idx="1"/>
          </p:nvPr>
        </p:nvSpPr>
        <p:spPr>
          <a:xfrm>
            <a:off x="1229541" y="2531019"/>
            <a:ext cx="6973933" cy="4351338"/>
          </a:xfrm>
        </p:spPr>
        <p:txBody>
          <a:bodyPr>
            <a:normAutofit/>
          </a:bodyPr>
          <a:lstStyle/>
          <a:p>
            <a:pPr marL="514350" indent="-514350">
              <a:lnSpc>
                <a:spcPct val="100000"/>
              </a:lnSpc>
              <a:buFont typeface="+mj-lt"/>
              <a:buAutoNum type="arabicPeriod"/>
            </a:pPr>
            <a:r>
              <a:rPr lang="en-US" sz="3200" b="1" dirty="0" smtClean="0"/>
              <a:t>Acknowledge it</a:t>
            </a:r>
          </a:p>
          <a:p>
            <a:pPr marL="514350" indent="-514350">
              <a:lnSpc>
                <a:spcPct val="100000"/>
              </a:lnSpc>
              <a:buFont typeface="+mj-lt"/>
              <a:buAutoNum type="arabicPeriod"/>
            </a:pPr>
            <a:r>
              <a:rPr lang="en-US" sz="3200" b="1" dirty="0" smtClean="0"/>
              <a:t>Thank </a:t>
            </a:r>
            <a:r>
              <a:rPr lang="en-US" sz="3200" b="1" dirty="0"/>
              <a:t>God for </a:t>
            </a:r>
            <a:r>
              <a:rPr lang="en-US" sz="3200" b="1" dirty="0" smtClean="0"/>
              <a:t>it</a:t>
            </a:r>
          </a:p>
          <a:p>
            <a:pPr marL="514350" indent="-514350">
              <a:lnSpc>
                <a:spcPct val="100000"/>
              </a:lnSpc>
              <a:buFont typeface="+mj-lt"/>
              <a:buAutoNum type="arabicPeriod"/>
            </a:pPr>
            <a:r>
              <a:rPr lang="en-US" sz="3200" b="1" dirty="0"/>
              <a:t>Learn from </a:t>
            </a:r>
            <a:r>
              <a:rPr lang="en-US" sz="3200" b="1" dirty="0" smtClean="0"/>
              <a:t>it</a:t>
            </a:r>
          </a:p>
          <a:p>
            <a:pPr marL="514350" indent="-514350">
              <a:lnSpc>
                <a:spcPct val="100000"/>
              </a:lnSpc>
              <a:buFont typeface="+mj-lt"/>
              <a:buAutoNum type="arabicPeriod"/>
            </a:pPr>
            <a:r>
              <a:rPr lang="en-US" sz="3200" b="1" dirty="0"/>
              <a:t>Use it as a stepping stone to </a:t>
            </a:r>
            <a:r>
              <a:rPr lang="en-US" sz="3200" b="1" dirty="0" smtClean="0"/>
              <a:t>success</a:t>
            </a:r>
          </a:p>
          <a:p>
            <a:pPr marL="514350" indent="-514350">
              <a:lnSpc>
                <a:spcPct val="100000"/>
              </a:lnSpc>
              <a:buFont typeface="+mj-lt"/>
              <a:buAutoNum type="arabicPeriod"/>
            </a:pPr>
            <a:r>
              <a:rPr lang="en-US" sz="3200" b="1" dirty="0"/>
              <a:t>Overcome </a:t>
            </a:r>
            <a:r>
              <a:rPr lang="en-US" sz="3200" b="1" dirty="0" smtClean="0"/>
              <a:t>it</a:t>
            </a:r>
          </a:p>
          <a:p>
            <a:pPr marL="514350" indent="-514350">
              <a:lnSpc>
                <a:spcPct val="100000"/>
              </a:lnSpc>
              <a:buFont typeface="+mj-lt"/>
              <a:buAutoNum type="arabicPeriod"/>
            </a:pPr>
            <a:r>
              <a:rPr lang="en-US" sz="3200" b="1" dirty="0"/>
              <a:t>Transform </a:t>
            </a:r>
            <a:r>
              <a:rPr lang="en-US" sz="3200" b="1" dirty="0" smtClean="0"/>
              <a:t>it</a:t>
            </a:r>
            <a:endParaRPr lang="en-US" sz="3200" i="1" dirty="0"/>
          </a:p>
          <a:p>
            <a:pPr marL="514350" indent="-514350">
              <a:lnSpc>
                <a:spcPct val="100000"/>
              </a:lnSpc>
              <a:buFont typeface="+mj-lt"/>
              <a:buAutoNum type="arabicPeriod"/>
            </a:pPr>
            <a:endParaRPr lang="en-US" sz="3200" dirty="0"/>
          </a:p>
        </p:txBody>
      </p:sp>
    </p:spTree>
    <p:extLst>
      <p:ext uri="{BB962C8B-B14F-4D97-AF65-F5344CB8AC3E}">
        <p14:creationId xmlns:p14="http://schemas.microsoft.com/office/powerpoint/2010/main" val="1736705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1488534"/>
            <a:ext cx="7886700" cy="1325563"/>
          </a:xfrm>
        </p:spPr>
        <p:txBody>
          <a:bodyPr/>
          <a:lstStyle/>
          <a:p>
            <a:r>
              <a:rPr lang="en-US" b="1" dirty="0">
                <a:solidFill>
                  <a:schemeClr val="bg1"/>
                </a:solidFill>
                <a:latin typeface="+mn-lt"/>
              </a:rPr>
              <a:t>RATE YOURSELF</a:t>
            </a:r>
            <a:r>
              <a:rPr lang="en-US" dirty="0">
                <a:solidFill>
                  <a:schemeClr val="bg1"/>
                </a:solidFill>
                <a:latin typeface="+mn-lt"/>
              </a:rPr>
              <a:t/>
            </a:r>
            <a:br>
              <a:rPr lang="en-US" dirty="0">
                <a:solidFill>
                  <a:schemeClr val="bg1"/>
                </a:solidFill>
                <a:latin typeface="+mn-lt"/>
              </a:rPr>
            </a:br>
            <a:r>
              <a:rPr lang="en-US" b="1" dirty="0">
                <a:solidFill>
                  <a:schemeClr val="bg1"/>
                </a:solidFill>
                <a:latin typeface="+mn-lt"/>
              </a:rPr>
              <a:t> </a:t>
            </a:r>
            <a:endParaRPr lang="en-US" dirty="0">
              <a:solidFill>
                <a:schemeClr val="bg1"/>
              </a:solidFill>
              <a:latin typeface="+mn-lt"/>
            </a:endParaRPr>
          </a:p>
        </p:txBody>
      </p:sp>
      <p:sp>
        <p:nvSpPr>
          <p:cNvPr id="3" name="Content Placeholder 2"/>
          <p:cNvSpPr>
            <a:spLocks noGrp="1"/>
          </p:cNvSpPr>
          <p:nvPr>
            <p:ph idx="1"/>
          </p:nvPr>
        </p:nvSpPr>
        <p:spPr>
          <a:xfrm>
            <a:off x="628650" y="2452643"/>
            <a:ext cx="7886700" cy="1753598"/>
          </a:xfrm>
        </p:spPr>
        <p:txBody>
          <a:bodyPr>
            <a:noAutofit/>
          </a:bodyPr>
          <a:lstStyle/>
          <a:p>
            <a:pPr marL="0" indent="0" algn="ctr">
              <a:lnSpc>
                <a:spcPct val="100000"/>
              </a:lnSpc>
              <a:buNone/>
            </a:pPr>
            <a:r>
              <a:rPr lang="en-US" sz="3200" b="1" dirty="0"/>
              <a:t> </a:t>
            </a:r>
            <a:endParaRPr lang="en-US" sz="3200" dirty="0"/>
          </a:p>
          <a:p>
            <a:pPr marL="0" indent="0" algn="ctr">
              <a:lnSpc>
                <a:spcPct val="100000"/>
              </a:lnSpc>
              <a:buNone/>
            </a:pPr>
            <a:r>
              <a:rPr lang="en-US" sz="3200" dirty="0"/>
              <a:t>On a scale of 1 to 5, rate yourself in the way you deal with failure and disappointment. </a:t>
            </a:r>
            <a:endParaRPr lang="en-US" sz="3200" dirty="0" smtClean="0"/>
          </a:p>
          <a:p>
            <a:pPr marL="0" indent="0" algn="ctr">
              <a:lnSpc>
                <a:spcPct val="100000"/>
              </a:lnSpc>
              <a:buNone/>
            </a:pPr>
            <a:r>
              <a:rPr lang="en-US" sz="3200" dirty="0" smtClean="0"/>
              <a:t>Five </a:t>
            </a:r>
            <a:r>
              <a:rPr lang="en-US" sz="3200" dirty="0"/>
              <a:t>is the best.</a:t>
            </a:r>
          </a:p>
        </p:txBody>
      </p:sp>
    </p:spTree>
    <p:extLst>
      <p:ext uri="{BB962C8B-B14F-4D97-AF65-F5344CB8AC3E}">
        <p14:creationId xmlns:p14="http://schemas.microsoft.com/office/powerpoint/2010/main" val="1896933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1253400"/>
            <a:ext cx="7886700" cy="1325563"/>
          </a:xfrm>
        </p:spPr>
        <p:txBody>
          <a:bodyPr>
            <a:normAutofit fontScale="90000"/>
          </a:bodyPr>
          <a:lstStyle/>
          <a:p>
            <a:r>
              <a:rPr lang="en-US" b="1" dirty="0">
                <a:solidFill>
                  <a:schemeClr val="bg1"/>
                </a:solidFill>
                <a:latin typeface="+mn-lt"/>
              </a:rPr>
              <a:t>PERSONAL </a:t>
            </a:r>
            <a:r>
              <a:rPr lang="en-US" b="1">
                <a:solidFill>
                  <a:schemeClr val="bg1"/>
                </a:solidFill>
                <a:latin typeface="+mn-lt"/>
              </a:rPr>
              <a:t>GROWTH </a:t>
            </a:r>
            <a:r>
              <a:rPr lang="en-US" b="1" smtClean="0">
                <a:solidFill>
                  <a:schemeClr val="bg1"/>
                </a:solidFill>
                <a:latin typeface="+mn-lt"/>
              </a:rPr>
              <a:t/>
            </a:r>
            <a:br>
              <a:rPr lang="en-US" b="1" smtClean="0">
                <a:solidFill>
                  <a:schemeClr val="bg1"/>
                </a:solidFill>
                <a:latin typeface="+mn-lt"/>
              </a:rPr>
            </a:br>
            <a:r>
              <a:rPr lang="en-US" b="1" smtClean="0">
                <a:solidFill>
                  <a:schemeClr val="bg1"/>
                </a:solidFill>
                <a:latin typeface="+mn-lt"/>
              </a:rPr>
              <a:t>EXERCISES</a:t>
            </a:r>
            <a:r>
              <a:rPr lang="en-US" b="1" dirty="0">
                <a:solidFill>
                  <a:schemeClr val="bg1"/>
                </a:solidFill>
                <a:latin typeface="+mn-lt"/>
              </a:rPr>
              <a:t/>
            </a:r>
            <a:br>
              <a:rPr lang="en-US" b="1" dirty="0">
                <a:solidFill>
                  <a:schemeClr val="bg1"/>
                </a:solidFill>
                <a:latin typeface="+mn-lt"/>
              </a:rPr>
            </a:br>
            <a:r>
              <a:rPr lang="en-US" b="1" dirty="0">
                <a:solidFill>
                  <a:schemeClr val="bg1"/>
                </a:solidFill>
                <a:latin typeface="+mn-lt"/>
              </a:rPr>
              <a:t> </a:t>
            </a:r>
          </a:p>
        </p:txBody>
      </p:sp>
      <p:sp>
        <p:nvSpPr>
          <p:cNvPr id="3" name="Content Placeholder 2"/>
          <p:cNvSpPr>
            <a:spLocks noGrp="1"/>
          </p:cNvSpPr>
          <p:nvPr>
            <p:ph idx="1"/>
          </p:nvPr>
        </p:nvSpPr>
        <p:spPr>
          <a:xfrm>
            <a:off x="210638" y="2870654"/>
            <a:ext cx="8515350" cy="2667998"/>
          </a:xfrm>
        </p:spPr>
        <p:txBody>
          <a:bodyPr>
            <a:noAutofit/>
          </a:bodyPr>
          <a:lstStyle/>
          <a:p>
            <a:pPr marL="514350" indent="-514350" algn="ctr">
              <a:lnSpc>
                <a:spcPct val="100000"/>
              </a:lnSpc>
              <a:buFont typeface="+mj-lt"/>
              <a:buAutoNum type="arabicPeriod"/>
            </a:pPr>
            <a:r>
              <a:rPr lang="en-US" sz="3200" smtClean="0"/>
              <a:t>Divide </a:t>
            </a:r>
            <a:r>
              <a:rPr lang="en-US" sz="3200" dirty="0"/>
              <a:t>a sheet of paper into two columns. In the first column make a list of three major failures or disappointments in your life. In the second column write down at least one thing you have learned from each experience.</a:t>
            </a:r>
          </a:p>
        </p:txBody>
      </p:sp>
    </p:spTree>
    <p:extLst>
      <p:ext uri="{BB962C8B-B14F-4D97-AF65-F5344CB8AC3E}">
        <p14:creationId xmlns:p14="http://schemas.microsoft.com/office/powerpoint/2010/main" val="422441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1253400"/>
            <a:ext cx="7886700" cy="1325563"/>
          </a:xfrm>
        </p:spPr>
        <p:txBody>
          <a:bodyPr>
            <a:normAutofit/>
          </a:bodyPr>
          <a:lstStyle/>
          <a:p>
            <a:r>
              <a:rPr lang="en-US" sz="4000" b="1" dirty="0">
                <a:solidFill>
                  <a:schemeClr val="bg1"/>
                </a:solidFill>
                <a:latin typeface="+mn-lt"/>
              </a:rPr>
              <a:t>SUCCESS PRINCIPLE</a:t>
            </a:r>
            <a:endParaRPr lang="en-US" sz="4000" dirty="0">
              <a:solidFill>
                <a:schemeClr val="bg1"/>
              </a:solidFill>
              <a:latin typeface="+mn-lt"/>
            </a:endParaRPr>
          </a:p>
        </p:txBody>
      </p:sp>
      <p:sp>
        <p:nvSpPr>
          <p:cNvPr id="3" name="Content Placeholder 2"/>
          <p:cNvSpPr>
            <a:spLocks noGrp="1"/>
          </p:cNvSpPr>
          <p:nvPr>
            <p:ph idx="1"/>
          </p:nvPr>
        </p:nvSpPr>
        <p:spPr>
          <a:xfrm>
            <a:off x="1072787" y="3105785"/>
            <a:ext cx="6529796" cy="1413964"/>
          </a:xfrm>
        </p:spPr>
        <p:txBody>
          <a:bodyPr>
            <a:normAutofit/>
          </a:bodyPr>
          <a:lstStyle/>
          <a:p>
            <a:pPr marL="0" indent="0" algn="ctr">
              <a:lnSpc>
                <a:spcPct val="100000"/>
              </a:lnSpc>
              <a:buNone/>
            </a:pPr>
            <a:r>
              <a:rPr lang="en-US" sz="3200" dirty="0"/>
              <a:t>With God’s help every failure can become a stepping-stone to success.</a:t>
            </a:r>
          </a:p>
        </p:txBody>
      </p:sp>
    </p:spTree>
    <p:extLst>
      <p:ext uri="{BB962C8B-B14F-4D97-AF65-F5344CB8AC3E}">
        <p14:creationId xmlns:p14="http://schemas.microsoft.com/office/powerpoint/2010/main" val="1219261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380"/>
            <a:ext cx="9144000" cy="6823620"/>
          </a:xfrm>
          <a:prstGeom prst="rect">
            <a:avLst/>
          </a:prstGeom>
        </p:spPr>
      </p:pic>
      <p:sp>
        <p:nvSpPr>
          <p:cNvPr id="2" name="Title 1"/>
          <p:cNvSpPr>
            <a:spLocks noGrp="1"/>
          </p:cNvSpPr>
          <p:nvPr>
            <p:ph type="title"/>
          </p:nvPr>
        </p:nvSpPr>
        <p:spPr>
          <a:xfrm>
            <a:off x="602525" y="1514659"/>
            <a:ext cx="7886700" cy="1325563"/>
          </a:xfrm>
        </p:spPr>
        <p:txBody>
          <a:bodyPr/>
          <a:lstStyle/>
          <a:p>
            <a:pPr algn="ctr"/>
            <a:r>
              <a:rPr lang="en-US" b="1" dirty="0">
                <a:solidFill>
                  <a:srgbClr val="7030A0"/>
                </a:solidFill>
                <a:latin typeface="+mn-lt"/>
              </a:rPr>
              <a:t>MY PRAYER FOR TODAY</a:t>
            </a:r>
            <a:br>
              <a:rPr lang="en-US" b="1" dirty="0">
                <a:solidFill>
                  <a:srgbClr val="7030A0"/>
                </a:solidFill>
                <a:latin typeface="+mn-lt"/>
              </a:rPr>
            </a:br>
            <a:r>
              <a:rPr lang="en-US" b="1" dirty="0">
                <a:solidFill>
                  <a:srgbClr val="7030A0"/>
                </a:solidFill>
                <a:latin typeface="+mn-lt"/>
              </a:rPr>
              <a:t> </a:t>
            </a:r>
          </a:p>
        </p:txBody>
      </p:sp>
      <p:sp>
        <p:nvSpPr>
          <p:cNvPr id="3" name="Content Placeholder 2"/>
          <p:cNvSpPr>
            <a:spLocks noGrp="1"/>
          </p:cNvSpPr>
          <p:nvPr>
            <p:ph idx="1"/>
          </p:nvPr>
        </p:nvSpPr>
        <p:spPr>
          <a:xfrm>
            <a:off x="628650" y="2478765"/>
            <a:ext cx="7886700" cy="4026535"/>
          </a:xfrm>
        </p:spPr>
        <p:txBody>
          <a:bodyPr>
            <a:normAutofit lnSpcReduction="10000"/>
          </a:bodyPr>
          <a:lstStyle/>
          <a:p>
            <a:pPr marL="0" indent="0" algn="ctr">
              <a:lnSpc>
                <a:spcPct val="110000"/>
              </a:lnSpc>
              <a:buNone/>
            </a:pPr>
            <a:r>
              <a:rPr lang="en-US" dirty="0"/>
              <a:t>Dear Father and Friend, You are the One who understands. You are the One who guards and guides and gives us victory. It is only by Your grace and power that I can possibly hope to succeed in this life. Thank You for being My provider for everything. Thank You for giving me victory in all circumstances. When I fail and am discouraged, help me to always trust You and to remember Your promises to always be with me.  </a:t>
            </a:r>
          </a:p>
        </p:txBody>
      </p:sp>
    </p:spTree>
    <p:extLst>
      <p:ext uri="{BB962C8B-B14F-4D97-AF65-F5344CB8AC3E}">
        <p14:creationId xmlns:p14="http://schemas.microsoft.com/office/powerpoint/2010/main" val="17700692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TotalTime>
  <Words>332</Words>
  <Application>Microsoft Macintosh PowerPoint</Application>
  <PresentationFormat>On-screen Show (4:3)</PresentationFormat>
  <Paragraphs>87</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Calibri Light</vt:lpstr>
      <vt:lpstr>Palatino Linotype</vt:lpstr>
      <vt:lpstr>Arial</vt:lpstr>
      <vt:lpstr>Office Theme</vt:lpstr>
      <vt:lpstr>PowerPoint Presentation</vt:lpstr>
      <vt:lpstr>A Victorious Woman: Lesson 11</vt:lpstr>
      <vt:lpstr>PowerPoint Presentation</vt:lpstr>
      <vt:lpstr>SAYINGS THAT CAN  HELP US </vt:lpstr>
      <vt:lpstr>WHAT TO DO  WITH FAILURE </vt:lpstr>
      <vt:lpstr>RATE YOURSELF  </vt:lpstr>
      <vt:lpstr>PERSONAL GROWTH  EXERCISES  </vt:lpstr>
      <vt:lpstr>SUCCESS PRINCIPLE</vt:lpstr>
      <vt:lpstr>MY PRAYER FOR TODAY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Arrais, Raquel</dc:creator>
  <cp:lastModifiedBy>Arrais, Raquel</cp:lastModifiedBy>
  <cp:revision>6</cp:revision>
  <dcterms:created xsi:type="dcterms:W3CDTF">2016-03-02T15:30:27Z</dcterms:created>
  <dcterms:modified xsi:type="dcterms:W3CDTF">2016-03-04T21:19:21Z</dcterms:modified>
</cp:coreProperties>
</file>